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38"/>
  </p:notesMasterIdLst>
  <p:sldIdLst>
    <p:sldId id="259" r:id="rId6"/>
    <p:sldId id="317" r:id="rId7"/>
    <p:sldId id="261" r:id="rId8"/>
    <p:sldId id="369" r:id="rId9"/>
    <p:sldId id="370" r:id="rId10"/>
    <p:sldId id="371" r:id="rId11"/>
    <p:sldId id="362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6" r:id="rId22"/>
    <p:sldId id="311" r:id="rId23"/>
    <p:sldId id="381" r:id="rId24"/>
    <p:sldId id="382" r:id="rId25"/>
    <p:sldId id="383" r:id="rId26"/>
    <p:sldId id="387" r:id="rId27"/>
    <p:sldId id="388" r:id="rId28"/>
    <p:sldId id="384" r:id="rId29"/>
    <p:sldId id="385" r:id="rId30"/>
    <p:sldId id="389" r:id="rId31"/>
    <p:sldId id="390" r:id="rId32"/>
    <p:sldId id="391" r:id="rId33"/>
    <p:sldId id="392" r:id="rId34"/>
    <p:sldId id="393" r:id="rId35"/>
    <p:sldId id="366" r:id="rId36"/>
    <p:sldId id="280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quality.org/Businesses/Incentive-Programs" TargetMode="External"/><Relationship Id="rId7" Type="http://schemas.openxmlformats.org/officeDocument/2006/relationships/hyperlink" Target="https://www.calvet.ca.gov/veteran-services-benefits/education" TargetMode="External"/><Relationship Id="rId2" Type="http://schemas.openxmlformats.org/officeDocument/2006/relationships/hyperlink" Target="http://calhr.ca.gov/state-hr-professionals/Pages/main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p.ca.gov/home/forms" TargetMode="External"/><Relationship Id="rId5" Type="http://schemas.openxmlformats.org/officeDocument/2006/relationships/hyperlink" Target="http://caloes.ca.gov/Cal-OES-Divisions/About-Cal-OES/FAQ" TargetMode="External"/><Relationship Id="rId4" Type="http://schemas.openxmlformats.org/officeDocument/2006/relationships/hyperlink" Target="http://www.airquality.org/residents/incentive-programs/agricultural-construction-equipment-replacem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fabri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fficeDev/office-ui-fabric-j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fficeDev/office-ui-fabric-js/blob/master/ghdocs/COMPONENTSLIST.m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SPTechCon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Display it the way you Want! Display Templates to the Rescue.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to use on:</a:t>
            </a:r>
          </a:p>
          <a:p>
            <a:pPr lvl="1"/>
            <a:r>
              <a:rPr lang="en-US" dirty="0"/>
              <a:t>Publishing Sites</a:t>
            </a:r>
          </a:p>
          <a:p>
            <a:pPr lvl="1"/>
            <a:r>
              <a:rPr lang="en-US" dirty="0"/>
              <a:t>Public Facing Web Sites</a:t>
            </a:r>
          </a:p>
          <a:p>
            <a:pPr lvl="1"/>
            <a:r>
              <a:rPr lang="en-US" dirty="0"/>
              <a:t>Any where content is going to be rolled up</a:t>
            </a:r>
          </a:p>
          <a:p>
            <a:pPr lvl="1"/>
            <a:r>
              <a:rPr lang="en-US" dirty="0"/>
              <a:t>Any where you want to display list / library data but not in a standard list / table format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3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CalHR - </a:t>
            </a:r>
            <a:r>
              <a:rPr lang="en-US" dirty="0">
                <a:hlinkClick r:id="rId2"/>
              </a:rPr>
              <a:t>http://calhr.ca.gov/state-hr-professionals/Pages/main.aspx</a:t>
            </a:r>
            <a:endParaRPr lang="en-US" dirty="0"/>
          </a:p>
          <a:p>
            <a:pPr lvl="1"/>
            <a:r>
              <a:rPr lang="en-US" dirty="0"/>
              <a:t>Sac Metro AQMD </a:t>
            </a:r>
          </a:p>
          <a:p>
            <a:pPr lvl="2"/>
            <a:r>
              <a:rPr lang="en-US" dirty="0">
                <a:hlinkClick r:id="rId3"/>
              </a:rPr>
              <a:t>http://www.airquality.org/Businesses/Incentive-Programs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http://www.airquality.org/residents/incentive-programs/agricultural-construction-equipment-replacement</a:t>
            </a:r>
            <a:endParaRPr lang="en-US" dirty="0"/>
          </a:p>
          <a:p>
            <a:pPr lvl="1"/>
            <a:r>
              <a:rPr lang="en-US" dirty="0"/>
              <a:t>CalOES</a:t>
            </a:r>
          </a:p>
          <a:p>
            <a:pPr lvl="2"/>
            <a:r>
              <a:rPr lang="en-US" dirty="0">
                <a:hlinkClick r:id="rId5"/>
              </a:rPr>
              <a:t>http://caloes.ca.gov/Cal-OES-Divisions/About-Cal-OES/FAQ</a:t>
            </a:r>
            <a:endParaRPr lang="en-US" dirty="0"/>
          </a:p>
          <a:p>
            <a:pPr lvl="1"/>
            <a:r>
              <a:rPr lang="en-US" dirty="0"/>
              <a:t>CHP</a:t>
            </a:r>
          </a:p>
          <a:p>
            <a:pPr lvl="2"/>
            <a:r>
              <a:rPr lang="en-US" dirty="0">
                <a:hlinkClick r:id="rId6"/>
              </a:rPr>
              <a:t>https://www.chp.ca.gov/home/forms</a:t>
            </a:r>
            <a:endParaRPr lang="en-US" dirty="0"/>
          </a:p>
          <a:p>
            <a:pPr lvl="1"/>
            <a:r>
              <a:rPr lang="en-US" dirty="0"/>
              <a:t>CalVet</a:t>
            </a:r>
          </a:p>
          <a:p>
            <a:pPr lvl="2"/>
            <a:r>
              <a:rPr lang="en-US" dirty="0">
                <a:hlinkClick r:id="rId7"/>
              </a:rPr>
              <a:t>https://www.calvet.ca.gov/veteran-services-benefits/education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8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What is the anatomy of a Display Template?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They provide a structure to the way we can display our content.</a:t>
            </a:r>
          </a:p>
          <a:p>
            <a:r>
              <a:rPr lang="en-US" dirty="0"/>
              <a:t>They provide layers to work with when displaying content.</a:t>
            </a:r>
          </a:p>
          <a:p>
            <a:r>
              <a:rPr lang="en-US" dirty="0"/>
              <a:t>There is an outer layer </a:t>
            </a:r>
            <a:br>
              <a:rPr lang="en-US" dirty="0"/>
            </a:br>
            <a:r>
              <a:rPr lang="en-US" dirty="0"/>
              <a:t>(CONTROL)</a:t>
            </a:r>
          </a:p>
          <a:p>
            <a:r>
              <a:rPr lang="en-US" dirty="0"/>
              <a:t>There is an inner layer </a:t>
            </a:r>
            <a:br>
              <a:rPr lang="en-US" dirty="0"/>
            </a:br>
            <a:r>
              <a:rPr lang="en-US" dirty="0"/>
              <a:t>(ITEM) </a:t>
            </a:r>
          </a:p>
          <a:p>
            <a:r>
              <a:rPr lang="en-US" dirty="0"/>
              <a:t>80% - 90% of work is down in the ITEM Display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019801" y="1539603"/>
            <a:ext cx="5517762" cy="3707100"/>
            <a:chOff x="6019801" y="1539603"/>
            <a:chExt cx="5517762" cy="3707100"/>
          </a:xfrm>
        </p:grpSpPr>
        <p:sp>
          <p:nvSpPr>
            <p:cNvPr id="11" name="Rectangle 10"/>
            <p:cNvSpPr/>
            <p:nvPr/>
          </p:nvSpPr>
          <p:spPr>
            <a:xfrm>
              <a:off x="7386221" y="2334827"/>
              <a:ext cx="2865770" cy="2911876"/>
            </a:xfrm>
            <a:prstGeom prst="rect">
              <a:avLst/>
            </a:prstGeom>
            <a:solidFill>
              <a:srgbClr val="2651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59082" y="2627790"/>
              <a:ext cx="2199945" cy="674703"/>
            </a:xfrm>
            <a:prstGeom prst="rect">
              <a:avLst/>
            </a:prstGeom>
            <a:solidFill>
              <a:srgbClr val="76717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Item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59082" y="3480046"/>
              <a:ext cx="2199945" cy="674703"/>
            </a:xfrm>
            <a:prstGeom prst="rect">
              <a:avLst/>
            </a:prstGeom>
            <a:solidFill>
              <a:srgbClr val="76717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Item 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9082" y="4332302"/>
              <a:ext cx="2199945" cy="674703"/>
            </a:xfrm>
            <a:prstGeom prst="rect">
              <a:avLst/>
            </a:prstGeom>
            <a:solidFill>
              <a:srgbClr val="76717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Item 3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10030046" y="2667738"/>
              <a:ext cx="691333" cy="2299317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Brace 15"/>
            <p:cNvSpPr/>
            <p:nvPr/>
          </p:nvSpPr>
          <p:spPr>
            <a:xfrm rot="10800000">
              <a:off x="6770819" y="2334826"/>
              <a:ext cx="544381" cy="2911874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5263969" y="3529153"/>
              <a:ext cx="2088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CONTROL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5400000">
              <a:off x="10231896" y="3555786"/>
              <a:ext cx="2088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ITEM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9801" y="1539603"/>
              <a:ext cx="55177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DISPLAY TEMPLATES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32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513166"/>
            <a:ext cx="7764262" cy="4351338"/>
          </a:xfrm>
        </p:spPr>
        <p:txBody>
          <a:bodyPr/>
          <a:lstStyle/>
          <a:p>
            <a:r>
              <a:rPr lang="en-US" b="1" dirty="0">
                <a:solidFill>
                  <a:srgbClr val="26516E"/>
                </a:solidFill>
              </a:rPr>
              <a:t>Control</a:t>
            </a:r>
            <a:r>
              <a:rPr lang="en-US" dirty="0"/>
              <a:t> Display Template</a:t>
            </a:r>
          </a:p>
          <a:p>
            <a:pPr lvl="1"/>
            <a:r>
              <a:rPr lang="en-US" dirty="0"/>
              <a:t>Used to wrap the design</a:t>
            </a:r>
          </a:p>
          <a:p>
            <a:pPr lvl="1"/>
            <a:r>
              <a:rPr lang="en-US" dirty="0"/>
              <a:t>Affects the beginning and end</a:t>
            </a:r>
          </a:p>
          <a:p>
            <a:pPr lvl="2"/>
            <a:r>
              <a:rPr lang="en-US" dirty="0"/>
              <a:t>like HTML elements (&lt;div&gt;content&lt;/div&gt;)</a:t>
            </a:r>
          </a:p>
          <a:p>
            <a:pPr lvl="1"/>
            <a:r>
              <a:rPr lang="en-US" dirty="0"/>
              <a:t>Where to include pagination</a:t>
            </a:r>
          </a:p>
          <a:p>
            <a:r>
              <a:rPr lang="en-US" b="1" dirty="0">
                <a:solidFill>
                  <a:srgbClr val="767171"/>
                </a:solidFill>
              </a:rPr>
              <a:t>Item</a:t>
            </a:r>
            <a:r>
              <a:rPr lang="en-US" dirty="0"/>
              <a:t> Display Templates</a:t>
            </a:r>
          </a:p>
          <a:p>
            <a:pPr lvl="1"/>
            <a:r>
              <a:rPr lang="en-US" dirty="0"/>
              <a:t>Used for each item in the results</a:t>
            </a:r>
          </a:p>
          <a:p>
            <a:pPr lvl="1"/>
            <a:r>
              <a:rPr lang="en-US" dirty="0"/>
              <a:t>Will apply the same formatting to each item</a:t>
            </a:r>
          </a:p>
          <a:p>
            <a:r>
              <a:rPr lang="en-US" dirty="0"/>
              <a:t>Together they form the sandwich for displaying the results of a CSWP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623" y="4840572"/>
            <a:ext cx="2222377" cy="15038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69" y="1377131"/>
            <a:ext cx="2628571" cy="36857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741927" y="1377131"/>
            <a:ext cx="2628570" cy="3629875"/>
          </a:xfrm>
          <a:prstGeom prst="rect">
            <a:avLst/>
          </a:prstGeom>
          <a:noFill/>
          <a:ln w="76200">
            <a:solidFill>
              <a:srgbClr val="2651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54392" y="1589103"/>
            <a:ext cx="2228295" cy="585926"/>
          </a:xfrm>
          <a:prstGeom prst="rect">
            <a:avLst/>
          </a:pr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54392" y="2175028"/>
            <a:ext cx="2228295" cy="630315"/>
          </a:xfrm>
          <a:prstGeom prst="rect">
            <a:avLst/>
          </a:pr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956123" y="2793694"/>
            <a:ext cx="2228295" cy="630315"/>
          </a:xfrm>
          <a:prstGeom prst="rect">
            <a:avLst/>
          </a:pr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54391" y="3416807"/>
            <a:ext cx="2228295" cy="630315"/>
          </a:xfrm>
          <a:prstGeom prst="rect">
            <a:avLst/>
          </a:pr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54391" y="4056278"/>
            <a:ext cx="2228295" cy="630315"/>
          </a:xfrm>
          <a:prstGeom prst="rect">
            <a:avLst/>
          </a:pr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3166"/>
            <a:ext cx="5935462" cy="4351338"/>
          </a:xfrm>
        </p:spPr>
        <p:txBody>
          <a:bodyPr/>
          <a:lstStyle/>
          <a:p>
            <a:r>
              <a:rPr lang="en-US" dirty="0"/>
              <a:t>When you edit the CSWP you will have the option to Choose:</a:t>
            </a:r>
          </a:p>
          <a:p>
            <a:pPr lvl="1"/>
            <a:r>
              <a:rPr lang="en-US" dirty="0"/>
              <a:t>Control Display Template</a:t>
            </a:r>
          </a:p>
          <a:p>
            <a:pPr lvl="1"/>
            <a:r>
              <a:rPr lang="en-US" dirty="0"/>
              <a:t>Item Display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pic>
        <p:nvPicPr>
          <p:cNvPr id="1028" name="Picture 4" descr="Tool pane of Content Search Web 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18" y="1279765"/>
            <a:ext cx="309562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623" y="4840572"/>
            <a:ext cx="2222377" cy="15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13166"/>
            <a:ext cx="59443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main parts of Display Template</a:t>
            </a:r>
          </a:p>
          <a:p>
            <a:pPr lvl="1"/>
            <a:r>
              <a:rPr lang="en-US" dirty="0"/>
              <a:t>Title tag</a:t>
            </a:r>
          </a:p>
          <a:p>
            <a:pPr lvl="2"/>
            <a:r>
              <a:rPr lang="en-US" dirty="0"/>
              <a:t>This is the title of the Display template that you will see in the drop down</a:t>
            </a:r>
          </a:p>
          <a:p>
            <a:pPr lvl="1"/>
            <a:r>
              <a:rPr lang="en-US" dirty="0"/>
              <a:t>Header properties</a:t>
            </a:r>
          </a:p>
          <a:p>
            <a:pPr lvl="2"/>
            <a:r>
              <a:rPr lang="en-US" dirty="0"/>
              <a:t>This where you will define the Managed Properties to use as data points to display</a:t>
            </a:r>
          </a:p>
          <a:p>
            <a:pPr lvl="1"/>
            <a:r>
              <a:rPr lang="en-US" dirty="0"/>
              <a:t>Script block</a:t>
            </a:r>
          </a:p>
          <a:p>
            <a:pPr lvl="2"/>
            <a:r>
              <a:rPr lang="en-US" dirty="0"/>
              <a:t>Here you can add any additional scripts needed for the display to work. Like JS Frameworks.</a:t>
            </a:r>
          </a:p>
          <a:p>
            <a:pPr lvl="1"/>
            <a:r>
              <a:rPr lang="en-US" dirty="0"/>
              <a:t>DIV block</a:t>
            </a:r>
          </a:p>
          <a:p>
            <a:pPr lvl="2"/>
            <a:r>
              <a:rPr lang="en-US" dirty="0"/>
              <a:t>This is where you will use JS and HTML to create the final look and feel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48" y="1513166"/>
            <a:ext cx="2666667" cy="49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623" y="4840572"/>
            <a:ext cx="2222377" cy="15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41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C:\Users\pallen\AppData\Local\Temp\SNAGHTML20d5f9b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21" y="1512888"/>
            <a:ext cx="531295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623" y="4840572"/>
            <a:ext cx="2222377" cy="1503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4411" y="1508346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Title tag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001" y="1882220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Header properties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57288" y="2431677"/>
            <a:ext cx="173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Script block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9843" y="3288813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DIV block</a:t>
            </a:r>
          </a:p>
        </p:txBody>
      </p:sp>
    </p:spTree>
    <p:extLst>
      <p:ext uri="{BB962C8B-B14F-4D97-AF65-F5344CB8AC3E}">
        <p14:creationId xmlns:p14="http://schemas.microsoft.com/office/powerpoint/2010/main" val="3794255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Office UI Fabric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is providing a unified UI that will be using across the Office 365 environment.</a:t>
            </a:r>
          </a:p>
          <a:p>
            <a:r>
              <a:rPr lang="en-US" dirty="0"/>
              <a:t>Microsoft is also making them open source</a:t>
            </a:r>
          </a:p>
          <a:p>
            <a:r>
              <a:rPr lang="en-US" dirty="0"/>
              <a:t>Office UI Fabric is designed to be used in client side scripting</a:t>
            </a:r>
          </a:p>
          <a:p>
            <a:r>
              <a:rPr lang="en-US" dirty="0"/>
              <a:t>In this demo we will retrofit it to work with Display Template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6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Display Template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Office Fabric UI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162" y="1393196"/>
            <a:ext cx="1457143" cy="11333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60" y="1283377"/>
            <a:ext cx="2375866" cy="2745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3419476"/>
            <a:ext cx="9524" cy="19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38" y="3571876"/>
            <a:ext cx="9524" cy="19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375" y="2860263"/>
            <a:ext cx="2107074" cy="3263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286" y="2656176"/>
            <a:ext cx="3275043" cy="3671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92" y="3876035"/>
            <a:ext cx="5268290" cy="2604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470" y="1530692"/>
            <a:ext cx="1523810" cy="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089" y="1350561"/>
            <a:ext cx="1378235" cy="24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4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36" y="1512888"/>
            <a:ext cx="5379727" cy="4351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930" y="5987239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https://dev.office.com/fabric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596" y="1512888"/>
            <a:ext cx="6532807" cy="4351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the JS site for the Office UI Fabric</a:t>
            </a:r>
          </a:p>
          <a:p>
            <a:r>
              <a:rPr lang="en-US" dirty="0">
                <a:hlinkClick r:id="rId2"/>
              </a:rPr>
              <a:t>https://github.com/OfficeDev/office-ui-fabric-js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Demo Display 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the attributes of a display template</a:t>
            </a:r>
          </a:p>
          <a:p>
            <a:r>
              <a:rPr lang="en-US" dirty="0"/>
              <a:t>Create a new Display Template</a:t>
            </a:r>
          </a:p>
          <a:p>
            <a:r>
              <a:rPr lang="en-US" dirty="0"/>
              <a:t>Use the Office UI Fabric</a:t>
            </a:r>
          </a:p>
          <a:p>
            <a:pPr lvl="1"/>
            <a:r>
              <a:rPr lang="en-US" dirty="0">
                <a:hlinkClick r:id="rId2"/>
              </a:rPr>
              <a:t>https://github.com/OfficeDev/office-ui-fabric-js/blob/master/ghdocs/COMPONENTSLIST.md</a:t>
            </a:r>
            <a:endParaRPr lang="en-US" dirty="0"/>
          </a:p>
          <a:p>
            <a:r>
              <a:rPr lang="en-US" dirty="0"/>
              <a:t>Review Other Display Templates</a:t>
            </a:r>
          </a:p>
          <a:p>
            <a:pPr lvl="1"/>
            <a:r>
              <a:rPr lang="en-US" dirty="0"/>
              <a:t>Document Grouping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FAQs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Demo Result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948" y="1512888"/>
            <a:ext cx="6272104" cy="4351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8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Control</a:t>
            </a:r>
          </a:p>
          <a:p>
            <a:pPr marL="0" indent="0">
              <a:buNone/>
            </a:pPr>
            <a:r>
              <a:rPr lang="en-US" sz="1200" dirty="0"/>
              <a:t>$</a:t>
            </a:r>
            <a:r>
              <a:rPr lang="en-US" sz="1200" dirty="0" err="1"/>
              <a:t>includeCSS</a:t>
            </a:r>
            <a:r>
              <a:rPr lang="en-US" sz="1200" dirty="0"/>
              <a:t>(this.url, "https://static2.sharepointonline.com/files/fabric/office-</a:t>
            </a:r>
            <a:r>
              <a:rPr lang="en-US" sz="1200" dirty="0" err="1"/>
              <a:t>ui</a:t>
            </a:r>
            <a:r>
              <a:rPr lang="en-US" sz="1200" dirty="0"/>
              <a:t>-fabric-</a:t>
            </a:r>
            <a:r>
              <a:rPr lang="en-US" sz="1200" dirty="0" err="1"/>
              <a:t>js</a:t>
            </a:r>
            <a:r>
              <a:rPr lang="en-US" sz="1200" dirty="0"/>
              <a:t>/1.2.0/</a:t>
            </a:r>
            <a:r>
              <a:rPr lang="en-US" sz="1200" dirty="0" err="1"/>
              <a:t>css</a:t>
            </a:r>
            <a:r>
              <a:rPr lang="en-US" sz="1200" dirty="0"/>
              <a:t>/fabric.min.css");</a:t>
            </a:r>
          </a:p>
          <a:p>
            <a:pPr marL="0" indent="0">
              <a:buNone/>
            </a:pPr>
            <a:r>
              <a:rPr lang="en-US" sz="1200" dirty="0"/>
              <a:t>$</a:t>
            </a:r>
            <a:r>
              <a:rPr lang="en-US" sz="1200" dirty="0" err="1"/>
              <a:t>includeCSS</a:t>
            </a:r>
            <a:r>
              <a:rPr lang="en-US" sz="1200" dirty="0"/>
              <a:t>(this.url, "https://static2.sharepointonline.com/files/fabric/office-</a:t>
            </a:r>
            <a:r>
              <a:rPr lang="en-US" sz="1200" dirty="0" err="1"/>
              <a:t>ui</a:t>
            </a:r>
            <a:r>
              <a:rPr lang="en-US" sz="1200" dirty="0"/>
              <a:t>-fabric-</a:t>
            </a:r>
            <a:r>
              <a:rPr lang="en-US" sz="1200" dirty="0" err="1"/>
              <a:t>js</a:t>
            </a:r>
            <a:r>
              <a:rPr lang="en-US" sz="1200" dirty="0"/>
              <a:t>/1.2.0/</a:t>
            </a:r>
            <a:r>
              <a:rPr lang="en-US" sz="1200" dirty="0" err="1"/>
              <a:t>css</a:t>
            </a:r>
            <a:r>
              <a:rPr lang="en-US" sz="1200" dirty="0"/>
              <a:t>/fabric.components.min.css");</a:t>
            </a:r>
          </a:p>
          <a:p>
            <a:pPr marL="0" indent="0">
              <a:buNone/>
            </a:pPr>
            <a:r>
              <a:rPr lang="en-US" sz="1200" dirty="0"/>
              <a:t>$</a:t>
            </a:r>
            <a:r>
              <a:rPr lang="en-US" sz="1200" dirty="0" err="1"/>
              <a:t>includeScript</a:t>
            </a:r>
            <a:r>
              <a:rPr lang="en-US" sz="1200" dirty="0"/>
              <a:t>(this.url, "https://static2.sharepointonline.com/files/fabric/office-</a:t>
            </a:r>
            <a:r>
              <a:rPr lang="en-US" sz="1200" dirty="0" err="1"/>
              <a:t>ui</a:t>
            </a:r>
            <a:r>
              <a:rPr lang="en-US" sz="1200" dirty="0"/>
              <a:t>-fabric-</a:t>
            </a:r>
            <a:r>
              <a:rPr lang="en-US" sz="1200" dirty="0" err="1"/>
              <a:t>js</a:t>
            </a:r>
            <a:r>
              <a:rPr lang="en-US" sz="1200" dirty="0"/>
              <a:t>/1.2.0/</a:t>
            </a:r>
            <a:r>
              <a:rPr lang="en-US" sz="1200" dirty="0" err="1"/>
              <a:t>js</a:t>
            </a:r>
            <a:r>
              <a:rPr lang="en-US" sz="1200" dirty="0"/>
              <a:t>/fabric.min.js");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</a:t>
            </a:r>
            <a:r>
              <a:rPr lang="en-US" sz="1200" dirty="0" err="1"/>
              <a:t>ul</a:t>
            </a:r>
            <a:r>
              <a:rPr lang="en-US" sz="1200" dirty="0"/>
              <a:t> class="</a:t>
            </a:r>
            <a:r>
              <a:rPr lang="en-US" sz="1200" dirty="0" err="1"/>
              <a:t>ms</a:t>
            </a:r>
            <a:r>
              <a:rPr lang="en-US" sz="1200" dirty="0"/>
              <a:t>-List </a:t>
            </a:r>
            <a:r>
              <a:rPr lang="en-US" sz="1200" dirty="0" err="1"/>
              <a:t>ms</a:t>
            </a:r>
            <a:r>
              <a:rPr lang="en-US" sz="1200" dirty="0"/>
              <a:t>-</a:t>
            </a:r>
            <a:r>
              <a:rPr lang="en-US" sz="1200" dirty="0" err="1"/>
              <a:t>rtestate</a:t>
            </a:r>
            <a:r>
              <a:rPr lang="en-US" sz="1200" dirty="0"/>
              <a:t>-field"&gt;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&lt;div class="</a:t>
            </a:r>
            <a:r>
              <a:rPr lang="en-US" sz="1200" dirty="0" err="1"/>
              <a:t>ms</a:t>
            </a:r>
            <a:r>
              <a:rPr lang="en-US" sz="1200" dirty="0"/>
              <a:t>-Toggle  "&gt;</a:t>
            </a:r>
          </a:p>
          <a:p>
            <a:pPr marL="0" indent="0">
              <a:buNone/>
            </a:pPr>
            <a:r>
              <a:rPr lang="en-US" sz="1200" dirty="0"/>
              <a:t>  &lt;span class="</a:t>
            </a:r>
            <a:r>
              <a:rPr lang="en-US" sz="1200" dirty="0" err="1"/>
              <a:t>ms</a:t>
            </a:r>
            <a:r>
              <a:rPr lang="en-US" sz="1200" dirty="0"/>
              <a:t>-Toggle-description"&gt;Viewing Mode&lt;/span&gt;</a:t>
            </a:r>
          </a:p>
          <a:p>
            <a:pPr marL="0" indent="0">
              <a:buNone/>
            </a:pPr>
            <a:r>
              <a:rPr lang="en-US" sz="1200" dirty="0"/>
              <a:t>  &lt;input type="checkbox" id="demo-toggle-3" class="</a:t>
            </a:r>
            <a:r>
              <a:rPr lang="en-US" sz="1200" dirty="0" err="1"/>
              <a:t>ms</a:t>
            </a:r>
            <a:r>
              <a:rPr lang="en-US" sz="1200" dirty="0"/>
              <a:t>-Toggle-input" /&gt;</a:t>
            </a:r>
          </a:p>
          <a:p>
            <a:pPr marL="0" indent="0">
              <a:buNone/>
            </a:pPr>
            <a:r>
              <a:rPr lang="en-US" sz="1200" dirty="0"/>
              <a:t>  &lt;label for="demo-toggle-3" class="</a:t>
            </a:r>
            <a:r>
              <a:rPr lang="en-US" sz="1200" dirty="0" err="1"/>
              <a:t>ms</a:t>
            </a:r>
            <a:r>
              <a:rPr lang="en-US" sz="1200" dirty="0"/>
              <a:t>-Toggle-field"  </a:t>
            </a:r>
            <a:r>
              <a:rPr lang="en-US" sz="1200" dirty="0" err="1"/>
              <a:t>tabindex</a:t>
            </a:r>
            <a:r>
              <a:rPr lang="en-US" sz="1200" dirty="0"/>
              <a:t>="0" &gt;</a:t>
            </a:r>
          </a:p>
          <a:p>
            <a:pPr marL="0" indent="0">
              <a:buNone/>
            </a:pPr>
            <a:r>
              <a:rPr lang="en-US" sz="1200" dirty="0"/>
              <a:t>    &lt;span class="</a:t>
            </a:r>
            <a:r>
              <a:rPr lang="en-US" sz="1200" dirty="0" err="1"/>
              <a:t>ms</a:t>
            </a:r>
            <a:r>
              <a:rPr lang="en-US" sz="1200" dirty="0"/>
              <a:t>-Label </a:t>
            </a:r>
            <a:r>
              <a:rPr lang="en-US" sz="1200" dirty="0" err="1"/>
              <a:t>ms</a:t>
            </a:r>
            <a:r>
              <a:rPr lang="en-US" sz="1200" dirty="0"/>
              <a:t>-Label--off"&gt;List&lt;/span&gt;</a:t>
            </a:r>
          </a:p>
          <a:p>
            <a:pPr marL="0" indent="0">
              <a:buNone/>
            </a:pPr>
            <a:r>
              <a:rPr lang="en-US" sz="1200" dirty="0"/>
              <a:t>    &lt;span class="</a:t>
            </a:r>
            <a:r>
              <a:rPr lang="en-US" sz="1200" dirty="0" err="1"/>
              <a:t>ms</a:t>
            </a:r>
            <a:r>
              <a:rPr lang="en-US" sz="1200" dirty="0"/>
              <a:t>-Label </a:t>
            </a:r>
            <a:r>
              <a:rPr lang="en-US" sz="1200" dirty="0" err="1"/>
              <a:t>ms</a:t>
            </a:r>
            <a:r>
              <a:rPr lang="en-US" sz="1200" dirty="0"/>
              <a:t>-Label--on"&gt;Grid&lt;/span&gt;</a:t>
            </a:r>
          </a:p>
          <a:p>
            <a:pPr marL="0" indent="0">
              <a:buNone/>
            </a:pPr>
            <a:r>
              <a:rPr lang="en-US" sz="1200" dirty="0"/>
              <a:t>  &lt;/label&gt;</a:t>
            </a:r>
          </a:p>
          <a:p>
            <a:pPr marL="0" indent="0">
              <a:buNone/>
            </a:pPr>
            <a:r>
              <a:rPr lang="en-US" sz="1200" dirty="0"/>
              <a:t>&lt;/div&gt;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Control</a:t>
            </a:r>
          </a:p>
          <a:p>
            <a:pPr marL="0" indent="0">
              <a:buNone/>
            </a:pPr>
            <a:r>
              <a:rPr lang="en-US" sz="1200" dirty="0" err="1"/>
              <a:t>AddPostRenderCallback</a:t>
            </a:r>
            <a:r>
              <a:rPr lang="en-US" sz="1200" dirty="0"/>
              <a:t>(</a:t>
            </a:r>
            <a:r>
              <a:rPr lang="en-US" sz="1200" dirty="0" err="1"/>
              <a:t>ctx</a:t>
            </a:r>
            <a:r>
              <a:rPr lang="en-US" sz="1200" dirty="0"/>
              <a:t>, function(){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ToggleElements</a:t>
            </a:r>
            <a:r>
              <a:rPr lang="en-US" sz="1200" dirty="0"/>
              <a:t> = </a:t>
            </a:r>
            <a:r>
              <a:rPr lang="en-US" sz="1200" dirty="0" err="1"/>
              <a:t>document.querySelectorAll</a:t>
            </a:r>
            <a:r>
              <a:rPr lang="en-US" sz="1200" dirty="0"/>
              <a:t>(".</a:t>
            </a:r>
            <a:r>
              <a:rPr lang="en-US" sz="1200" dirty="0" err="1"/>
              <a:t>ms</a:t>
            </a:r>
            <a:r>
              <a:rPr lang="en-US" sz="1200" dirty="0"/>
              <a:t>-Toggle");</a:t>
            </a:r>
          </a:p>
          <a:p>
            <a:pPr marL="0" indent="0">
              <a:buNone/>
            </a:pPr>
            <a:r>
              <a:rPr lang="en-US" sz="1200" dirty="0"/>
              <a:t>	    for(</a:t>
            </a: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 err="1"/>
              <a:t>ToggleElements.length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0" indent="0">
              <a:buNone/>
            </a:pPr>
            <a:r>
              <a:rPr lang="en-US" sz="1200" dirty="0"/>
              <a:t>	        new fabric['Toggle'](</a:t>
            </a:r>
            <a:r>
              <a:rPr lang="en-US" sz="1200" dirty="0" err="1"/>
              <a:t>ToggleElements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]);</a:t>
            </a:r>
          </a:p>
          <a:p>
            <a:pPr marL="0" indent="0">
              <a:buNone/>
            </a:pPr>
            <a:r>
              <a:rPr lang="en-US" sz="1200" dirty="0"/>
              <a:t>	    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    </a:t>
            </a:r>
          </a:p>
          <a:p>
            <a:pPr marL="0" indent="0">
              <a:buNone/>
            </a:pPr>
            <a:r>
              <a:rPr lang="en-US" sz="1200" dirty="0"/>
              <a:t>	$('.</a:t>
            </a:r>
            <a:r>
              <a:rPr lang="en-US" sz="1200" dirty="0" err="1"/>
              <a:t>ms</a:t>
            </a:r>
            <a:r>
              <a:rPr lang="en-US" sz="1200" dirty="0"/>
              <a:t>-Toggle-field').click(function() {</a:t>
            </a:r>
          </a:p>
          <a:p>
            <a:pPr marL="0" indent="0">
              <a:buNone/>
            </a:pPr>
            <a:r>
              <a:rPr lang="en-US" sz="1200" dirty="0"/>
              <a:t>	  	$('.</a:t>
            </a:r>
            <a:r>
              <a:rPr lang="en-US" sz="1200" dirty="0" err="1"/>
              <a:t>ms</a:t>
            </a:r>
            <a:r>
              <a:rPr lang="en-US" sz="1200" dirty="0"/>
              <a:t>-List').</a:t>
            </a:r>
            <a:r>
              <a:rPr lang="en-US" sz="1200" dirty="0" err="1"/>
              <a:t>toggleClass</a:t>
            </a:r>
            <a:r>
              <a:rPr lang="en-US" sz="1200" dirty="0"/>
              <a:t>( "</a:t>
            </a:r>
            <a:r>
              <a:rPr lang="en-US" sz="1200" dirty="0" err="1"/>
              <a:t>kci</a:t>
            </a:r>
            <a:r>
              <a:rPr lang="en-US" sz="1200" dirty="0"/>
              <a:t>-grid" );</a:t>
            </a:r>
          </a:p>
          <a:p>
            <a:pPr marL="0" indent="0">
              <a:buNone/>
            </a:pPr>
            <a:r>
              <a:rPr lang="en-US" sz="1200" dirty="0"/>
              <a:t>	});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</a:t>
            </a:r>
          </a:p>
          <a:p>
            <a:pPr marL="0" indent="0">
              <a:buNone/>
            </a:pPr>
            <a:r>
              <a:rPr lang="en-US" sz="1200" dirty="0"/>
              <a:t>});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Item</a:t>
            </a:r>
          </a:p>
          <a:p>
            <a:pPr marL="0" indent="0">
              <a:buNone/>
            </a:pPr>
            <a:r>
              <a:rPr lang="en-US" sz="1200" dirty="0"/>
              <a:t>&lt;li class="</a:t>
            </a:r>
            <a:r>
              <a:rPr lang="en-US" sz="1200" dirty="0" err="1"/>
              <a:t>ms-ListItem</a:t>
            </a:r>
            <a:r>
              <a:rPr lang="en-US" sz="1200" dirty="0"/>
              <a:t>  is-unread is-selectable" </a:t>
            </a:r>
            <a:r>
              <a:rPr lang="en-US" sz="1200" dirty="0" err="1"/>
              <a:t>tabindex</a:t>
            </a:r>
            <a:r>
              <a:rPr lang="en-US" sz="1200" dirty="0"/>
              <a:t>="0"&gt;</a:t>
            </a:r>
          </a:p>
          <a:p>
            <a:pPr marL="0" indent="0">
              <a:buNone/>
            </a:pPr>
            <a:r>
              <a:rPr lang="en-US" sz="1200" dirty="0"/>
              <a:t>      </a:t>
            </a:r>
          </a:p>
          <a:p>
            <a:pPr marL="0" indent="0">
              <a:buNone/>
            </a:pPr>
            <a:r>
              <a:rPr lang="en-US" sz="1200" dirty="0"/>
              <a:t>      &lt;span class="</a:t>
            </a:r>
            <a:r>
              <a:rPr lang="en-US" sz="1200" dirty="0" err="1"/>
              <a:t>ms-ListItem-primaryText</a:t>
            </a:r>
            <a:r>
              <a:rPr lang="en-US" sz="1200" dirty="0"/>
              <a:t>"&gt;_#= line1 =#_&lt;/span&gt;</a:t>
            </a:r>
          </a:p>
          <a:p>
            <a:pPr marL="0" indent="0">
              <a:buNone/>
            </a:pPr>
            <a:r>
              <a:rPr lang="en-US" sz="1200" dirty="0"/>
              <a:t>      &lt;span class="</a:t>
            </a:r>
            <a:r>
              <a:rPr lang="en-US" sz="1200" dirty="0" err="1"/>
              <a:t>ms-ListItem-secondaryText</a:t>
            </a:r>
            <a:r>
              <a:rPr lang="en-US" sz="1200" dirty="0"/>
              <a:t>"&gt;_#= line3 =#_&lt;/span&gt;</a:t>
            </a:r>
          </a:p>
          <a:p>
            <a:pPr marL="0" indent="0">
              <a:buNone/>
            </a:pPr>
            <a:r>
              <a:rPr lang="en-US" sz="1200" dirty="0"/>
              <a:t>      &lt;span class="</a:t>
            </a:r>
            <a:r>
              <a:rPr lang="en-US" sz="1200" dirty="0" err="1"/>
              <a:t>ms-ListItem-tertiaryText</a:t>
            </a:r>
            <a:r>
              <a:rPr lang="en-US" sz="1200" dirty="0"/>
              <a:t>"&gt;_#= line2 =#_&lt;/span&gt;</a:t>
            </a:r>
          </a:p>
          <a:p>
            <a:pPr marL="0" indent="0">
              <a:buNone/>
            </a:pPr>
            <a:r>
              <a:rPr lang="en-US" sz="1200" dirty="0"/>
              <a:t>      &lt;span class="</a:t>
            </a:r>
            <a:r>
              <a:rPr lang="en-US" sz="1200" dirty="0" err="1"/>
              <a:t>ms-ListItem-metaText</a:t>
            </a:r>
            <a:r>
              <a:rPr lang="en-US" sz="1200" dirty="0"/>
              <a:t>"&gt;&lt;/span&gt;</a:t>
            </a:r>
          </a:p>
          <a:p>
            <a:pPr marL="0" indent="0">
              <a:buNone/>
            </a:pPr>
            <a:r>
              <a:rPr lang="en-US" sz="1200" dirty="0"/>
              <a:t>      </a:t>
            </a:r>
          </a:p>
          <a:p>
            <a:pPr marL="0" indent="0">
              <a:buNone/>
            </a:pPr>
            <a:r>
              <a:rPr lang="en-US" sz="1200" dirty="0"/>
              <a:t>      &lt;div class="</a:t>
            </a:r>
            <a:r>
              <a:rPr lang="en-US" sz="1200" dirty="0" err="1"/>
              <a:t>ms-ListItem-selectionTarget</a:t>
            </a:r>
            <a:r>
              <a:rPr lang="en-US" sz="1200" dirty="0"/>
              <a:t>"&gt;&lt;/div&gt;</a:t>
            </a:r>
          </a:p>
          <a:p>
            <a:pPr marL="0" indent="0">
              <a:buNone/>
            </a:pPr>
            <a:r>
              <a:rPr lang="en-US" sz="1200" dirty="0"/>
              <a:t>      &lt;div class="</a:t>
            </a:r>
            <a:r>
              <a:rPr lang="en-US" sz="1200" dirty="0" err="1"/>
              <a:t>ms</a:t>
            </a:r>
            <a:r>
              <a:rPr lang="en-US" sz="1200" dirty="0"/>
              <a:t>-</a:t>
            </a:r>
            <a:r>
              <a:rPr lang="en-US" sz="1200" dirty="0" err="1"/>
              <a:t>ListItem</a:t>
            </a:r>
            <a:r>
              <a:rPr lang="en-US" sz="1200" dirty="0"/>
              <a:t>-actions"&gt;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</a:p>
          <a:p>
            <a:pPr marL="0" indent="0">
              <a:buNone/>
            </a:pPr>
            <a:r>
              <a:rPr lang="en-US" sz="1200" dirty="0"/>
              <a:t>        &lt;div class="</a:t>
            </a:r>
            <a:r>
              <a:rPr lang="en-US" sz="1200" dirty="0" err="1"/>
              <a:t>ms</a:t>
            </a:r>
            <a:r>
              <a:rPr lang="en-US" sz="1200" dirty="0"/>
              <a:t>-</a:t>
            </a:r>
            <a:r>
              <a:rPr lang="en-US" sz="1200" dirty="0" err="1"/>
              <a:t>ListItem</a:t>
            </a:r>
            <a:r>
              <a:rPr lang="en-US" sz="1200" dirty="0"/>
              <a:t>-action"&gt;&lt;</a:t>
            </a:r>
            <a:r>
              <a:rPr lang="en-US" sz="1200" dirty="0" err="1"/>
              <a:t>i</a:t>
            </a:r>
            <a:r>
              <a:rPr lang="en-US" sz="1200" dirty="0"/>
              <a:t> class="</a:t>
            </a:r>
            <a:r>
              <a:rPr lang="en-US" sz="1200" dirty="0" err="1"/>
              <a:t>ms</a:t>
            </a:r>
            <a:r>
              <a:rPr lang="en-US" sz="1200" dirty="0"/>
              <a:t>-Icon </a:t>
            </a:r>
            <a:r>
              <a:rPr lang="en-US" sz="1200" dirty="0" err="1"/>
              <a:t>ms</a:t>
            </a:r>
            <a:r>
              <a:rPr lang="en-US" sz="1200" dirty="0"/>
              <a:t>-Icon--Delete"&gt;&lt;/</a:t>
            </a:r>
            <a:r>
              <a:rPr lang="en-US" sz="1200" dirty="0" err="1"/>
              <a:t>i</a:t>
            </a:r>
            <a:r>
              <a:rPr lang="en-US" sz="1200" dirty="0"/>
              <a:t>&gt;&lt;/div&gt;</a:t>
            </a:r>
          </a:p>
          <a:p>
            <a:pPr marL="0" indent="0">
              <a:buNone/>
            </a:pPr>
            <a:r>
              <a:rPr lang="en-US" sz="1200" dirty="0"/>
              <a:t>        &lt;div class="</a:t>
            </a:r>
            <a:r>
              <a:rPr lang="en-US" sz="1200" dirty="0" err="1"/>
              <a:t>ms</a:t>
            </a:r>
            <a:r>
              <a:rPr lang="en-US" sz="1200" dirty="0"/>
              <a:t>-</a:t>
            </a:r>
            <a:r>
              <a:rPr lang="en-US" sz="1200" dirty="0" err="1"/>
              <a:t>ListItem</a:t>
            </a:r>
            <a:r>
              <a:rPr lang="en-US" sz="1200" dirty="0"/>
              <a:t>-action"&gt;&lt;</a:t>
            </a:r>
            <a:r>
              <a:rPr lang="en-US" sz="1200" dirty="0" err="1"/>
              <a:t>i</a:t>
            </a:r>
            <a:r>
              <a:rPr lang="en-US" sz="1200" dirty="0"/>
              <a:t> class="</a:t>
            </a:r>
            <a:r>
              <a:rPr lang="en-US" sz="1200" dirty="0" err="1"/>
              <a:t>ms</a:t>
            </a:r>
            <a:r>
              <a:rPr lang="en-US" sz="1200" dirty="0"/>
              <a:t>-Icon </a:t>
            </a:r>
            <a:r>
              <a:rPr lang="en-US" sz="1200" dirty="0" err="1"/>
              <a:t>ms</a:t>
            </a:r>
            <a:r>
              <a:rPr lang="en-US" sz="1200" dirty="0"/>
              <a:t>-Icon--Flag"&gt;&lt;/</a:t>
            </a:r>
            <a:r>
              <a:rPr lang="en-US" sz="1200" dirty="0" err="1"/>
              <a:t>i</a:t>
            </a:r>
            <a:r>
              <a:rPr lang="en-US" sz="1200" dirty="0"/>
              <a:t>&gt;&lt;/div&gt;</a:t>
            </a:r>
          </a:p>
          <a:p>
            <a:pPr marL="0" indent="0">
              <a:buNone/>
            </a:pPr>
            <a:r>
              <a:rPr lang="en-US" sz="1200" dirty="0"/>
              <a:t>        &lt;div class="</a:t>
            </a:r>
            <a:r>
              <a:rPr lang="en-US" sz="1200" dirty="0" err="1"/>
              <a:t>ms</a:t>
            </a:r>
            <a:r>
              <a:rPr lang="en-US" sz="1200" dirty="0"/>
              <a:t>-</a:t>
            </a:r>
            <a:r>
              <a:rPr lang="en-US" sz="1200" dirty="0" err="1"/>
              <a:t>ListItem</a:t>
            </a:r>
            <a:r>
              <a:rPr lang="en-US" sz="1200" dirty="0"/>
              <a:t>-action"&gt;&lt;</a:t>
            </a:r>
            <a:r>
              <a:rPr lang="en-US" sz="1200" dirty="0" err="1"/>
              <a:t>i</a:t>
            </a:r>
            <a:r>
              <a:rPr lang="en-US" sz="1200" dirty="0"/>
              <a:t> class="</a:t>
            </a:r>
            <a:r>
              <a:rPr lang="en-US" sz="1200" dirty="0" err="1"/>
              <a:t>ms</a:t>
            </a:r>
            <a:r>
              <a:rPr lang="en-US" sz="1200" dirty="0"/>
              <a:t>-Icon </a:t>
            </a:r>
            <a:r>
              <a:rPr lang="en-US" sz="1200" dirty="0" err="1"/>
              <a:t>ms</a:t>
            </a:r>
            <a:r>
              <a:rPr lang="en-US" sz="1200" dirty="0"/>
              <a:t>-Icon--Pinned"&gt;&lt;/</a:t>
            </a:r>
            <a:r>
              <a:rPr lang="en-US" sz="1200" dirty="0" err="1"/>
              <a:t>i</a:t>
            </a:r>
            <a:r>
              <a:rPr lang="en-US" sz="1200" dirty="0"/>
              <a:t>&gt;&lt;/div&gt;</a:t>
            </a:r>
          </a:p>
          <a:p>
            <a:pPr marL="0" indent="0">
              <a:buNone/>
            </a:pPr>
            <a:r>
              <a:rPr lang="en-US" sz="1200" dirty="0"/>
              <a:t>      &lt;/div&gt;</a:t>
            </a:r>
          </a:p>
          <a:p>
            <a:pPr marL="0" indent="0">
              <a:buNone/>
            </a:pPr>
            <a:r>
              <a:rPr lang="en-US" sz="1200" dirty="0"/>
              <a:t>&lt;/li&gt;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itemIndex</a:t>
            </a:r>
            <a:r>
              <a:rPr lang="en-US" sz="1200" dirty="0"/>
              <a:t> = </a:t>
            </a:r>
            <a:r>
              <a:rPr lang="en-US" sz="1200" dirty="0" err="1"/>
              <a:t>ctx.CurrentItemIdx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itemCount</a:t>
            </a:r>
            <a:r>
              <a:rPr lang="en-US" sz="1200" dirty="0"/>
              <a:t> = </a:t>
            </a:r>
            <a:r>
              <a:rPr lang="en-US" sz="1200" dirty="0" err="1"/>
              <a:t>ctx.CurrentItemIdx</a:t>
            </a:r>
            <a:r>
              <a:rPr lang="en-US" sz="1200" dirty="0"/>
              <a:t> + 1;</a:t>
            </a:r>
          </a:p>
          <a:p>
            <a:pPr marL="0" indent="0">
              <a:buNone/>
            </a:pP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rowCount</a:t>
            </a:r>
            <a:r>
              <a:rPr lang="en-US" sz="1200" dirty="0"/>
              <a:t> = </a:t>
            </a:r>
            <a:r>
              <a:rPr lang="en-US" sz="1200" dirty="0" err="1"/>
              <a:t>ctx.CurrentGroup.ResultRows.length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7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10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sz="3600" dirty="0"/>
              <a:t>What Are </a:t>
            </a:r>
            <a:br>
              <a:rPr lang="en-US" sz="3600" dirty="0"/>
            </a:br>
            <a:r>
              <a:rPr lang="en-US" sz="3600" dirty="0"/>
              <a:t>Display Templates?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Templates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Gained prominence </a:t>
            </a:r>
            <a:r>
              <a:rPr lang="en-US" dirty="0"/>
              <a:t>with the introduction SharePoint 2013</a:t>
            </a:r>
          </a:p>
          <a:p>
            <a:r>
              <a:rPr lang="en-US" dirty="0"/>
              <a:t>Are a </a:t>
            </a:r>
            <a:r>
              <a:rPr lang="en-US" b="1" dirty="0"/>
              <a:t>major part </a:t>
            </a:r>
            <a:r>
              <a:rPr lang="en-US" dirty="0"/>
              <a:t>of the Content Search Web Part (</a:t>
            </a:r>
            <a:r>
              <a:rPr lang="en-US" b="1" dirty="0"/>
              <a:t>CSWP</a:t>
            </a:r>
            <a:r>
              <a:rPr lang="en-US" dirty="0"/>
              <a:t>)</a:t>
            </a:r>
          </a:p>
          <a:p>
            <a:r>
              <a:rPr lang="en-US" dirty="0"/>
              <a:t>Allows you to </a:t>
            </a:r>
            <a:r>
              <a:rPr lang="en-US" b="1" dirty="0"/>
              <a:t>display content in other ways </a:t>
            </a:r>
            <a:r>
              <a:rPr lang="en-US" dirty="0"/>
              <a:t>than just a list / table</a:t>
            </a:r>
          </a:p>
          <a:p>
            <a:r>
              <a:rPr lang="en-US" dirty="0"/>
              <a:t>Allows you to use </a:t>
            </a:r>
            <a:r>
              <a:rPr lang="en-US" b="1" dirty="0"/>
              <a:t>HTML, CSS, and other frameworks </a:t>
            </a:r>
            <a:r>
              <a:rPr lang="en-US" dirty="0"/>
              <a:t>to </a:t>
            </a:r>
            <a:r>
              <a:rPr lang="en-US" b="1" dirty="0"/>
              <a:t>design </a:t>
            </a:r>
            <a:r>
              <a:rPr lang="en-US" dirty="0"/>
              <a:t>and add </a:t>
            </a:r>
            <a:r>
              <a:rPr lang="en-US" b="1" dirty="0"/>
              <a:t>functionality</a:t>
            </a:r>
          </a:p>
          <a:p>
            <a:r>
              <a:rPr lang="en-US" dirty="0"/>
              <a:t>Are </a:t>
            </a:r>
            <a:r>
              <a:rPr lang="en-US" b="1" dirty="0"/>
              <a:t>reusable</a:t>
            </a:r>
            <a:r>
              <a:rPr lang="en-US" dirty="0"/>
              <a:t> with other lists / libraries / content types </a:t>
            </a:r>
          </a:p>
          <a:p>
            <a:r>
              <a:rPr lang="en-US" dirty="0"/>
              <a:t>Provides a </a:t>
            </a:r>
            <a:r>
              <a:rPr lang="en-US" b="1" dirty="0"/>
              <a:t>consistent look and feel </a:t>
            </a:r>
            <a:r>
              <a:rPr lang="en-US" dirty="0"/>
              <a:t>to content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Display Template?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365" y="1512888"/>
            <a:ext cx="8243269" cy="43513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4366" y="2308194"/>
            <a:ext cx="8243268" cy="11008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1399" y="3737499"/>
            <a:ext cx="1230297" cy="12872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1399" y="5024761"/>
            <a:ext cx="1230297" cy="83946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65827" y="3737499"/>
            <a:ext cx="2367128" cy="212672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4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23697</TotalTime>
  <Words>900</Words>
  <Application>Microsoft Office PowerPoint</Application>
  <PresentationFormat>Widescreen</PresentationFormat>
  <Paragraphs>227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SPTechCon: Display it the way you Want! Display Templates to the Rescue.</vt:lpstr>
      <vt:lpstr>Meeting Agenda</vt:lpstr>
      <vt:lpstr>Who am I?</vt:lpstr>
      <vt:lpstr>Who am I?</vt:lpstr>
      <vt:lpstr>Public Web Sites – SP 2013</vt:lpstr>
      <vt:lpstr>Intranets - SP 2010 / 2013</vt:lpstr>
      <vt:lpstr>What Are  Display Templates?</vt:lpstr>
      <vt:lpstr>Display Templates</vt:lpstr>
      <vt:lpstr>Where is the Display Template?</vt:lpstr>
      <vt:lpstr>Display Templates</vt:lpstr>
      <vt:lpstr>Display Templates</vt:lpstr>
      <vt:lpstr>What is the anatomy of a Display Template?</vt:lpstr>
      <vt:lpstr>Display Templates</vt:lpstr>
      <vt:lpstr>Display Templates</vt:lpstr>
      <vt:lpstr>Display Template</vt:lpstr>
      <vt:lpstr>Display Template</vt:lpstr>
      <vt:lpstr>Display Template</vt:lpstr>
      <vt:lpstr>Office UI Fabric</vt:lpstr>
      <vt:lpstr>Office UI Fabric</vt:lpstr>
      <vt:lpstr>Office UI Fabric</vt:lpstr>
      <vt:lpstr>Office UI Fabric</vt:lpstr>
      <vt:lpstr>Office UI Fabric</vt:lpstr>
      <vt:lpstr>Office UI Fabric</vt:lpstr>
      <vt:lpstr>Demo Display Template</vt:lpstr>
      <vt:lpstr>Display Template Demo</vt:lpstr>
      <vt:lpstr>Display Demo Result</vt:lpstr>
      <vt:lpstr>Code Snippets</vt:lpstr>
      <vt:lpstr>Code Snippets</vt:lpstr>
      <vt:lpstr>Code Snippets</vt:lpstr>
      <vt:lpstr>Code Snippets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336</cp:revision>
  <cp:lastPrinted>2016-08-31T18:38:12Z</cp:lastPrinted>
  <dcterms:created xsi:type="dcterms:W3CDTF">2016-06-13T19:56:22Z</dcterms:created>
  <dcterms:modified xsi:type="dcterms:W3CDTF">2016-12-08T02:35:51Z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